
<file path=[Content_Types].xml><?xml version="1.0" encoding="utf-8"?>
<Types xmlns="http://schemas.openxmlformats.org/package/2006/content-types">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66" r:id="rId3"/>
    <p:sldId id="267" r:id="rId4"/>
    <p:sldId id="268" r:id="rId5"/>
    <p:sldId id="269"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AFEE0"/>
    <a:srgbClr val="FF33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8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11A5AFC-97DD-4136-8137-67F16587914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33418DF-3E32-417B-9CE6-7040A3D735A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DC6AA4E-E36D-47E6-9152-FBCF0540B24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B2D924D3-F2C2-47E2-9903-F0CA9B964B40}"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A250F00-DAE5-4E03-AAEA-A2B41726F17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9ECF2A0-AB93-400F-9677-CC9761CDD5F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37E22DD-F463-4262-BB3D-82CAC182346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E15CE3E-68DA-4330-A1BE-B02DF703077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76F35C4-CBE5-4471-B6B9-E385E28ACBE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4D8C8F9-58D8-468B-A98B-1F0BC77BE78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E736F17-142C-4C1A-AF9D-8DB6ED31171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CA359DB-EFEE-450E-9CA6-19AFE78BF52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80BE6EE-5BD4-4C5E-9101-4D728A8D705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CCFFFF"/>
            </a:gs>
            <a:gs pos="50000">
              <a:srgbClr val="C1E7FF"/>
            </a:gs>
            <a:gs pos="100000">
              <a:srgbClr val="CCFFFF"/>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2B539FB3-531C-48C6-9D5A-1581804304C0}" type="slidenum">
              <a:rPr lang="en-US">
                <a:solidFill>
                  <a:srgbClr val="000000"/>
                </a:solidFill>
              </a:rPr>
              <a:pPr>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661"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hyperlink" Target="http://www.constitutionfacts.com/index.cfm?page=quiz.cf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8.png"/><Relationship Id="rId7" Type="http://schemas.openxmlformats.org/officeDocument/2006/relationships/image" Target="../media/image11.jpeg"/><Relationship Id="rId2"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hyperlink" Target="http://upload.wikimedia.org/wikipedia/commons/4/48/0092_-_Wien_-_Kunsthistorisches_Museum_-_Gaius_Julius_Caesar.jpg" TargetMode="External"/><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4"/>
          <p:cNvSpPr txBox="1">
            <a:spLocks noChangeArrowheads="1"/>
          </p:cNvSpPr>
          <p:nvPr/>
        </p:nvSpPr>
        <p:spPr bwMode="auto">
          <a:xfrm>
            <a:off x="152400" y="0"/>
            <a:ext cx="4343400" cy="2031325"/>
          </a:xfrm>
          <a:prstGeom prst="rect">
            <a:avLst/>
          </a:prstGeom>
          <a:solidFill>
            <a:srgbClr val="FF0000"/>
          </a:solidFill>
          <a:ln w="9525">
            <a:noFill/>
            <a:miter lim="800000"/>
            <a:headEnd/>
            <a:tailEnd/>
          </a:ln>
          <a:effectLst/>
        </p:spPr>
        <p:txBody>
          <a:bodyPr wrap="square">
            <a:spAutoFit/>
          </a:bodyPr>
          <a:lstStyle/>
          <a:p>
            <a:pPr>
              <a:spcBef>
                <a:spcPct val="50000"/>
              </a:spcBef>
            </a:pPr>
            <a:r>
              <a:rPr lang="en-US" b="1" dirty="0">
                <a:solidFill>
                  <a:schemeClr val="bg1"/>
                </a:solidFill>
              </a:rPr>
              <a:t>Agenda Mar. </a:t>
            </a:r>
            <a:r>
              <a:rPr lang="en-US" b="1" dirty="0" smtClean="0">
                <a:solidFill>
                  <a:schemeClr val="bg1"/>
                </a:solidFill>
              </a:rPr>
              <a:t>28 &amp; 29, </a:t>
            </a:r>
            <a:r>
              <a:rPr lang="en-US" b="1" dirty="0" smtClean="0">
                <a:solidFill>
                  <a:schemeClr val="bg1"/>
                </a:solidFill>
              </a:rPr>
              <a:t>2012  </a:t>
            </a:r>
          </a:p>
          <a:p>
            <a:pPr>
              <a:spcBef>
                <a:spcPct val="50000"/>
              </a:spcBef>
            </a:pPr>
            <a:r>
              <a:rPr lang="en-US" b="1" dirty="0" smtClean="0">
                <a:solidFill>
                  <a:schemeClr val="bg1"/>
                </a:solidFill>
              </a:rPr>
              <a:t>*Get </a:t>
            </a:r>
            <a:r>
              <a:rPr lang="en-US" b="1" smtClean="0">
                <a:solidFill>
                  <a:schemeClr val="bg1"/>
                </a:solidFill>
              </a:rPr>
              <a:t>out Crossword Puzzle &amp; red pen</a:t>
            </a:r>
            <a:endParaRPr lang="en-US" b="1" dirty="0">
              <a:solidFill>
                <a:schemeClr val="bg1"/>
              </a:solidFill>
            </a:endParaRPr>
          </a:p>
          <a:p>
            <a:pPr>
              <a:spcBef>
                <a:spcPct val="50000"/>
              </a:spcBef>
            </a:pPr>
            <a:r>
              <a:rPr lang="en-US" b="1" dirty="0" smtClean="0">
                <a:solidFill>
                  <a:schemeClr val="bg1"/>
                </a:solidFill>
              </a:rPr>
              <a:t>*TEST on Friday!</a:t>
            </a:r>
          </a:p>
          <a:p>
            <a:pPr>
              <a:spcBef>
                <a:spcPct val="50000"/>
              </a:spcBef>
            </a:pPr>
            <a:endParaRPr lang="en-US" b="1" dirty="0" smtClean="0">
              <a:solidFill>
                <a:schemeClr val="bg1"/>
              </a:solidFill>
            </a:endParaRPr>
          </a:p>
          <a:p>
            <a:pPr>
              <a:spcBef>
                <a:spcPct val="50000"/>
              </a:spcBef>
            </a:pPr>
            <a:r>
              <a:rPr lang="en-US" b="1" dirty="0" smtClean="0">
                <a:solidFill>
                  <a:schemeClr val="bg1"/>
                </a:solidFill>
              </a:rPr>
              <a:t> </a:t>
            </a:r>
            <a:endParaRPr lang="en-US" b="1" dirty="0">
              <a:solidFill>
                <a:schemeClr val="bg1"/>
              </a:solidFill>
            </a:endParaRPr>
          </a:p>
        </p:txBody>
      </p:sp>
      <p:pic>
        <p:nvPicPr>
          <p:cNvPr id="12298" name="Picture 10" descr="forum"/>
          <p:cNvPicPr>
            <a:picLocks noChangeAspect="1" noChangeArrowheads="1"/>
          </p:cNvPicPr>
          <p:nvPr/>
        </p:nvPicPr>
        <p:blipFill>
          <a:blip r:embed="rId2" cstate="print"/>
          <a:srcRect/>
          <a:stretch>
            <a:fillRect/>
          </a:stretch>
        </p:blipFill>
        <p:spPr bwMode="auto">
          <a:xfrm>
            <a:off x="5257800" y="2209800"/>
            <a:ext cx="2657475" cy="4067175"/>
          </a:xfrm>
          <a:prstGeom prst="rect">
            <a:avLst/>
          </a:prstGeom>
          <a:noFill/>
        </p:spPr>
      </p:pic>
      <p:sp>
        <p:nvSpPr>
          <p:cNvPr id="12299" name="Text Box 11"/>
          <p:cNvSpPr txBox="1">
            <a:spLocks noChangeArrowheads="1"/>
          </p:cNvSpPr>
          <p:nvPr/>
        </p:nvSpPr>
        <p:spPr bwMode="auto">
          <a:xfrm>
            <a:off x="152400" y="1828800"/>
            <a:ext cx="4953000" cy="4767263"/>
          </a:xfrm>
          <a:prstGeom prst="rect">
            <a:avLst/>
          </a:prstGeom>
          <a:solidFill>
            <a:srgbClr val="FFFF00"/>
          </a:solidFill>
          <a:ln w="9525">
            <a:noFill/>
            <a:miter lim="800000"/>
            <a:headEnd/>
            <a:tailEnd/>
          </a:ln>
          <a:effectLst/>
        </p:spPr>
        <p:txBody>
          <a:bodyPr wrap="square">
            <a:spAutoFit/>
          </a:bodyPr>
          <a:lstStyle/>
          <a:p>
            <a:pPr marL="342900" indent="-342900">
              <a:spcBef>
                <a:spcPct val="50000"/>
              </a:spcBef>
            </a:pPr>
            <a:r>
              <a:rPr lang="en-US" dirty="0"/>
              <a:t>Focus </a:t>
            </a:r>
            <a:r>
              <a:rPr lang="en-US" dirty="0" smtClean="0"/>
              <a:t>3-28 </a:t>
            </a:r>
            <a:r>
              <a:rPr lang="en-US" dirty="0" smtClean="0"/>
              <a:t>&amp; </a:t>
            </a:r>
            <a:r>
              <a:rPr lang="en-US" dirty="0" smtClean="0"/>
              <a:t>29-12</a:t>
            </a:r>
            <a:endParaRPr lang="en-US" dirty="0"/>
          </a:p>
          <a:p>
            <a:pPr marL="342900" indent="-342900">
              <a:spcBef>
                <a:spcPct val="50000"/>
              </a:spcBef>
              <a:buFontTx/>
              <a:buAutoNum type="arabicPeriod"/>
            </a:pPr>
            <a:r>
              <a:rPr lang="en-US" dirty="0"/>
              <a:t>What is the “highest law in the land” in the United States?</a:t>
            </a:r>
          </a:p>
          <a:p>
            <a:pPr marL="342900" indent="-342900">
              <a:spcBef>
                <a:spcPct val="50000"/>
              </a:spcBef>
              <a:buFontTx/>
              <a:buAutoNum type="arabicPeriod"/>
            </a:pPr>
            <a:r>
              <a:rPr lang="en-US" dirty="0"/>
              <a:t>What are the Bill of Rights?</a:t>
            </a:r>
          </a:p>
          <a:p>
            <a:pPr marL="342900" indent="-342900">
              <a:spcBef>
                <a:spcPct val="50000"/>
              </a:spcBef>
              <a:buFontTx/>
              <a:buAutoNum type="arabicPeriod"/>
            </a:pPr>
            <a:endParaRPr lang="en-US" dirty="0"/>
          </a:p>
          <a:p>
            <a:pPr marL="342900" indent="-342900">
              <a:spcBef>
                <a:spcPct val="50000"/>
              </a:spcBef>
              <a:buFontTx/>
              <a:buAutoNum type="arabicPeriod"/>
            </a:pPr>
            <a:r>
              <a:rPr lang="en-US" dirty="0"/>
              <a:t>Place the following events in order of which came first, second, and third—as if placed on a timeline.</a:t>
            </a:r>
          </a:p>
          <a:p>
            <a:pPr marL="342900" indent="-342900">
              <a:spcBef>
                <a:spcPct val="50000"/>
              </a:spcBef>
            </a:pPr>
            <a:r>
              <a:rPr lang="en-US" dirty="0"/>
              <a:t>	*Rome Republic, *Roman Empire, *Roman Monarchy</a:t>
            </a:r>
          </a:p>
          <a:p>
            <a:pPr marL="342900" indent="-342900">
              <a:spcBef>
                <a:spcPct val="50000"/>
              </a:spcBef>
              <a:buFontTx/>
              <a:buAutoNum type="arabicPeriod"/>
            </a:pPr>
            <a:endParaRPr lang="en-US" dirty="0"/>
          </a:p>
          <a:p>
            <a:pPr marL="342900" indent="-342900">
              <a:spcBef>
                <a:spcPct val="50000"/>
              </a:spcBef>
              <a:buFontTx/>
              <a:buAutoNum type="arabicPeriod"/>
            </a:pPr>
            <a:endParaRPr lang="en-US" dirty="0"/>
          </a:p>
          <a:p>
            <a:pPr marL="342900" indent="-342900">
              <a:spcBef>
                <a:spcPct val="50000"/>
              </a:spcBef>
              <a:buFontTx/>
              <a:buAutoNum type="arabicPeriod"/>
            </a:pPr>
            <a:endParaRPr lang="en-US" dirty="0"/>
          </a:p>
        </p:txBody>
      </p:sp>
      <p:pic>
        <p:nvPicPr>
          <p:cNvPr id="12294" name="Picture 6" descr="Spqr"/>
          <p:cNvPicPr>
            <a:picLocks noChangeAspect="1" noChangeArrowheads="1"/>
          </p:cNvPicPr>
          <p:nvPr/>
        </p:nvPicPr>
        <p:blipFill>
          <a:blip r:embed="rId3" cstate="print"/>
          <a:srcRect/>
          <a:stretch>
            <a:fillRect/>
          </a:stretch>
        </p:blipFill>
        <p:spPr bwMode="auto">
          <a:xfrm>
            <a:off x="4724400" y="228600"/>
            <a:ext cx="3933825" cy="2047875"/>
          </a:xfrm>
          <a:prstGeom prst="rect">
            <a:avLst/>
          </a:prstGeom>
          <a:noFill/>
        </p:spPr>
      </p:pic>
      <p:sp>
        <p:nvSpPr>
          <p:cNvPr id="12300" name="Text Box 12"/>
          <p:cNvSpPr txBox="1">
            <a:spLocks noChangeArrowheads="1"/>
          </p:cNvSpPr>
          <p:nvPr/>
        </p:nvSpPr>
        <p:spPr bwMode="auto">
          <a:xfrm>
            <a:off x="5181600" y="6477000"/>
            <a:ext cx="5105400" cy="473075"/>
          </a:xfrm>
          <a:prstGeom prst="rect">
            <a:avLst/>
          </a:prstGeom>
          <a:noFill/>
          <a:ln w="9525">
            <a:noFill/>
            <a:miter lim="800000"/>
            <a:headEnd/>
            <a:tailEnd/>
          </a:ln>
          <a:effectLst/>
        </p:spPr>
        <p:txBody>
          <a:bodyPr>
            <a:spAutoFit/>
          </a:bodyPr>
          <a:lstStyle/>
          <a:p>
            <a:pPr>
              <a:spcBef>
                <a:spcPct val="50000"/>
              </a:spcBef>
            </a:pPr>
            <a:r>
              <a:rPr lang="en-US" sz="1000" smtClean="0">
                <a:hlinkClick r:id="rId4"/>
              </a:rPr>
              <a:t>Quiz: http</a:t>
            </a:r>
            <a:r>
              <a:rPr lang="en-US" sz="1000">
                <a:hlinkClick r:id="rId4"/>
              </a:rPr>
              <a:t>://www.constitutionfacts.com/index.cfm?page=quiz.cfm</a:t>
            </a:r>
            <a:endParaRPr lang="en-US" sz="1000"/>
          </a:p>
          <a:p>
            <a:pPr>
              <a:spcBef>
                <a:spcPct val="50000"/>
              </a:spcBef>
            </a:pPr>
            <a:endParaRPr lang="en-US" sz="1000" dirty="0"/>
          </a:p>
        </p:txBody>
      </p:sp>
      <p:sp>
        <p:nvSpPr>
          <p:cNvPr id="12301" name="Text Box 13"/>
          <p:cNvSpPr txBox="1">
            <a:spLocks noChangeArrowheads="1"/>
          </p:cNvSpPr>
          <p:nvPr/>
        </p:nvSpPr>
        <p:spPr bwMode="auto">
          <a:xfrm>
            <a:off x="3384550" y="2503488"/>
            <a:ext cx="2209800" cy="366712"/>
          </a:xfrm>
          <a:prstGeom prst="rect">
            <a:avLst/>
          </a:prstGeom>
          <a:noFill/>
          <a:ln w="9525">
            <a:noFill/>
            <a:miter lim="800000"/>
            <a:headEnd/>
            <a:tailEnd/>
          </a:ln>
          <a:effectLst/>
        </p:spPr>
        <p:txBody>
          <a:bodyPr>
            <a:spAutoFit/>
          </a:bodyPr>
          <a:lstStyle/>
          <a:p>
            <a:pPr>
              <a:spcBef>
                <a:spcPct val="50000"/>
              </a:spcBef>
            </a:pPr>
            <a:r>
              <a:rPr lang="en-US">
                <a:solidFill>
                  <a:srgbClr val="FF3300"/>
                </a:solidFill>
              </a:rPr>
              <a:t>The Constitution</a:t>
            </a:r>
          </a:p>
        </p:txBody>
      </p:sp>
      <p:sp>
        <p:nvSpPr>
          <p:cNvPr id="12302" name="Text Box 14"/>
          <p:cNvSpPr txBox="1">
            <a:spLocks noChangeArrowheads="1"/>
          </p:cNvSpPr>
          <p:nvPr/>
        </p:nvSpPr>
        <p:spPr bwMode="auto">
          <a:xfrm>
            <a:off x="533400" y="3276600"/>
            <a:ext cx="5181600" cy="366713"/>
          </a:xfrm>
          <a:prstGeom prst="rect">
            <a:avLst/>
          </a:prstGeom>
          <a:noFill/>
          <a:ln w="9525">
            <a:noFill/>
            <a:miter lim="800000"/>
            <a:headEnd/>
            <a:tailEnd/>
          </a:ln>
          <a:effectLst/>
        </p:spPr>
        <p:txBody>
          <a:bodyPr>
            <a:spAutoFit/>
          </a:bodyPr>
          <a:lstStyle/>
          <a:p>
            <a:pPr>
              <a:spcBef>
                <a:spcPct val="50000"/>
              </a:spcBef>
            </a:pPr>
            <a:r>
              <a:rPr lang="en-US">
                <a:solidFill>
                  <a:srgbClr val="FF3300"/>
                </a:solidFill>
              </a:rPr>
              <a:t>The first 10 amendments to the constitution</a:t>
            </a:r>
          </a:p>
        </p:txBody>
      </p:sp>
      <p:sp>
        <p:nvSpPr>
          <p:cNvPr id="12303" name="Text Box 15"/>
          <p:cNvSpPr txBox="1">
            <a:spLocks noChangeArrowheads="1"/>
          </p:cNvSpPr>
          <p:nvPr/>
        </p:nvSpPr>
        <p:spPr bwMode="auto">
          <a:xfrm>
            <a:off x="381000" y="5334000"/>
            <a:ext cx="5181600" cy="1192213"/>
          </a:xfrm>
          <a:prstGeom prst="rect">
            <a:avLst/>
          </a:prstGeom>
          <a:noFill/>
          <a:ln w="9525">
            <a:noFill/>
            <a:miter lim="800000"/>
            <a:headEnd/>
            <a:tailEnd/>
          </a:ln>
          <a:effectLst/>
        </p:spPr>
        <p:txBody>
          <a:bodyPr>
            <a:spAutoFit/>
          </a:bodyPr>
          <a:lstStyle/>
          <a:p>
            <a:pPr>
              <a:spcBef>
                <a:spcPct val="50000"/>
              </a:spcBef>
            </a:pPr>
            <a:r>
              <a:rPr lang="en-US">
                <a:solidFill>
                  <a:srgbClr val="FF3300"/>
                </a:solidFill>
              </a:rPr>
              <a:t>First—Roman Monarchy B.C.</a:t>
            </a:r>
          </a:p>
          <a:p>
            <a:pPr>
              <a:spcBef>
                <a:spcPct val="50000"/>
              </a:spcBef>
            </a:pPr>
            <a:r>
              <a:rPr lang="en-US">
                <a:solidFill>
                  <a:srgbClr val="FF3300"/>
                </a:solidFill>
              </a:rPr>
              <a:t>Second—Roman Republic  B.C</a:t>
            </a:r>
          </a:p>
          <a:p>
            <a:pPr>
              <a:spcBef>
                <a:spcPct val="50000"/>
              </a:spcBef>
            </a:pPr>
            <a:r>
              <a:rPr lang="en-US">
                <a:solidFill>
                  <a:srgbClr val="FF3300"/>
                </a:solidFill>
              </a:rPr>
              <a:t>Third—Roman Empire B.C &amp; A.D</a:t>
            </a:r>
          </a:p>
        </p:txBody>
      </p:sp>
      <p:sp>
        <p:nvSpPr>
          <p:cNvPr id="13" name="TextBox 12"/>
          <p:cNvSpPr txBox="1"/>
          <p:nvPr/>
        </p:nvSpPr>
        <p:spPr>
          <a:xfrm>
            <a:off x="4724400" y="1981200"/>
            <a:ext cx="3886200" cy="369332"/>
          </a:xfrm>
          <a:prstGeom prst="rect">
            <a:avLst/>
          </a:prstGeom>
          <a:noFill/>
        </p:spPr>
        <p:txBody>
          <a:bodyPr wrap="square" rtlCol="0">
            <a:spAutoFit/>
          </a:bodyPr>
          <a:lstStyle/>
          <a:p>
            <a:r>
              <a:rPr lang="en-US" dirty="0" err="1" smtClean="0"/>
              <a:t>Senatus</a:t>
            </a:r>
            <a:r>
              <a:rPr lang="en-US" dirty="0" smtClean="0"/>
              <a:t> </a:t>
            </a:r>
            <a:r>
              <a:rPr lang="en-US" dirty="0" err="1" smtClean="0"/>
              <a:t>Populus</a:t>
            </a:r>
            <a:r>
              <a:rPr lang="en-US" dirty="0" smtClean="0"/>
              <a:t> </a:t>
            </a:r>
            <a:r>
              <a:rPr lang="en-US" dirty="0" err="1" smtClean="0"/>
              <a:t>Que</a:t>
            </a:r>
            <a:r>
              <a:rPr lang="en-US" dirty="0" smtClean="0"/>
              <a:t> </a:t>
            </a:r>
            <a:r>
              <a:rPr lang="en-US" dirty="0" err="1" smtClean="0"/>
              <a:t>Romanus</a:t>
            </a:r>
            <a:endParaRPr lang="en-US" dirty="0"/>
          </a:p>
        </p:txBody>
      </p:sp>
      <p:pic>
        <p:nvPicPr>
          <p:cNvPr id="12296" name="Picture 8" descr="rome05"/>
          <p:cNvPicPr>
            <a:picLocks noChangeAspect="1" noChangeArrowheads="1"/>
          </p:cNvPicPr>
          <p:nvPr/>
        </p:nvPicPr>
        <p:blipFill>
          <a:blip r:embed="rId5" cstate="print"/>
          <a:srcRect/>
          <a:stretch>
            <a:fillRect/>
          </a:stretch>
        </p:blipFill>
        <p:spPr bwMode="auto">
          <a:xfrm>
            <a:off x="2286000" y="914400"/>
            <a:ext cx="1981200" cy="122396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301"/>
                                        </p:tgtEl>
                                        <p:attrNameLst>
                                          <p:attrName>style.visibility</p:attrName>
                                        </p:attrNameLst>
                                      </p:cBhvr>
                                      <p:to>
                                        <p:strVal val="visible"/>
                                      </p:to>
                                    </p:set>
                                    <p:anim calcmode="lin" valueType="num">
                                      <p:cBhvr additive="base">
                                        <p:cTn id="7" dur="500" fill="hold"/>
                                        <p:tgtEl>
                                          <p:spTgt spid="12301"/>
                                        </p:tgtEl>
                                        <p:attrNameLst>
                                          <p:attrName>ppt_x</p:attrName>
                                        </p:attrNameLst>
                                      </p:cBhvr>
                                      <p:tavLst>
                                        <p:tav tm="0">
                                          <p:val>
                                            <p:strVal val="#ppt_x"/>
                                          </p:val>
                                        </p:tav>
                                        <p:tav tm="100000">
                                          <p:val>
                                            <p:strVal val="#ppt_x"/>
                                          </p:val>
                                        </p:tav>
                                      </p:tavLst>
                                    </p:anim>
                                    <p:anim calcmode="lin" valueType="num">
                                      <p:cBhvr additive="base">
                                        <p:cTn id="8" dur="500" fill="hold"/>
                                        <p:tgtEl>
                                          <p:spTgt spid="1230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302"/>
                                        </p:tgtEl>
                                        <p:attrNameLst>
                                          <p:attrName>style.visibility</p:attrName>
                                        </p:attrNameLst>
                                      </p:cBhvr>
                                      <p:to>
                                        <p:strVal val="visible"/>
                                      </p:to>
                                    </p:set>
                                    <p:anim calcmode="lin" valueType="num">
                                      <p:cBhvr additive="base">
                                        <p:cTn id="13" dur="500" fill="hold"/>
                                        <p:tgtEl>
                                          <p:spTgt spid="12302"/>
                                        </p:tgtEl>
                                        <p:attrNameLst>
                                          <p:attrName>ppt_x</p:attrName>
                                        </p:attrNameLst>
                                      </p:cBhvr>
                                      <p:tavLst>
                                        <p:tav tm="0">
                                          <p:val>
                                            <p:strVal val="#ppt_x"/>
                                          </p:val>
                                        </p:tav>
                                        <p:tav tm="100000">
                                          <p:val>
                                            <p:strVal val="#ppt_x"/>
                                          </p:val>
                                        </p:tav>
                                      </p:tavLst>
                                    </p:anim>
                                    <p:anim calcmode="lin" valueType="num">
                                      <p:cBhvr additive="base">
                                        <p:cTn id="14" dur="500" fill="hold"/>
                                        <p:tgtEl>
                                          <p:spTgt spid="1230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303"/>
                                        </p:tgtEl>
                                        <p:attrNameLst>
                                          <p:attrName>style.visibility</p:attrName>
                                        </p:attrNameLst>
                                      </p:cBhvr>
                                      <p:to>
                                        <p:strVal val="visible"/>
                                      </p:to>
                                    </p:set>
                                    <p:anim calcmode="lin" valueType="num">
                                      <p:cBhvr additive="base">
                                        <p:cTn id="19" dur="500" fill="hold"/>
                                        <p:tgtEl>
                                          <p:spTgt spid="12303"/>
                                        </p:tgtEl>
                                        <p:attrNameLst>
                                          <p:attrName>ppt_x</p:attrName>
                                        </p:attrNameLst>
                                      </p:cBhvr>
                                      <p:tavLst>
                                        <p:tav tm="0">
                                          <p:val>
                                            <p:strVal val="#ppt_x"/>
                                          </p:val>
                                        </p:tav>
                                        <p:tav tm="100000">
                                          <p:val>
                                            <p:strVal val="#ppt_x"/>
                                          </p:val>
                                        </p:tav>
                                      </p:tavLst>
                                    </p:anim>
                                    <p:anim calcmode="lin" valueType="num">
                                      <p:cBhvr additive="base">
                                        <p:cTn id="20" dur="500" fill="hold"/>
                                        <p:tgtEl>
                                          <p:spTgt spid="1230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linds(horizontal)">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1" grpId="0"/>
      <p:bldP spid="12302" grpId="0"/>
      <p:bldP spid="12303"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folHlink"/>
        </a:solidFill>
        <a:effectLst/>
      </p:bgPr>
    </p:bg>
    <p:spTree>
      <p:nvGrpSpPr>
        <p:cNvPr id="1" name=""/>
        <p:cNvGrpSpPr/>
        <p:nvPr/>
      </p:nvGrpSpPr>
      <p:grpSpPr>
        <a:xfrm>
          <a:off x="0" y="0"/>
          <a:ext cx="0" cy="0"/>
          <a:chOff x="0" y="0"/>
          <a:chExt cx="0" cy="0"/>
        </a:xfrm>
      </p:grpSpPr>
      <p:pic>
        <p:nvPicPr>
          <p:cNvPr id="13314" name="Picture 2" descr="Diagram:  Branches of Government"/>
          <p:cNvPicPr>
            <a:picLocks noChangeAspect="1" noChangeArrowheads="1"/>
          </p:cNvPicPr>
          <p:nvPr/>
        </p:nvPicPr>
        <p:blipFill>
          <a:blip r:embed="rId2" cstate="print"/>
          <a:srcRect/>
          <a:stretch>
            <a:fillRect/>
          </a:stretch>
        </p:blipFill>
        <p:spPr bwMode="auto">
          <a:xfrm>
            <a:off x="298450" y="762000"/>
            <a:ext cx="8686800" cy="5181600"/>
          </a:xfrm>
          <a:prstGeom prst="rect">
            <a:avLst/>
          </a:prstGeom>
          <a:noFill/>
          <a:ln>
            <a:noFill/>
          </a:ln>
        </p:spPr>
      </p:pic>
      <p:sp>
        <p:nvSpPr>
          <p:cNvPr id="13315" name="Text Box 3"/>
          <p:cNvSpPr txBox="1">
            <a:spLocks noChangeArrowheads="1"/>
          </p:cNvSpPr>
          <p:nvPr/>
        </p:nvSpPr>
        <p:spPr bwMode="auto">
          <a:xfrm>
            <a:off x="1066800" y="1219200"/>
            <a:ext cx="1219200" cy="641350"/>
          </a:xfrm>
          <a:prstGeom prst="rect">
            <a:avLst/>
          </a:prstGeom>
          <a:solidFill>
            <a:srgbClr val="FFFF00"/>
          </a:solidFill>
          <a:ln w="9525">
            <a:noFill/>
            <a:miter lim="800000"/>
            <a:headEnd/>
            <a:tailEnd/>
          </a:ln>
          <a:effectLst/>
        </p:spPr>
        <p:txBody>
          <a:bodyPr>
            <a:spAutoFit/>
          </a:bodyPr>
          <a:lstStyle/>
          <a:p>
            <a:pPr>
              <a:spcBef>
                <a:spcPct val="50000"/>
              </a:spcBef>
            </a:pPr>
            <a:r>
              <a:rPr lang="en-US" b="1"/>
              <a:t>Makes the Laws</a:t>
            </a:r>
          </a:p>
        </p:txBody>
      </p:sp>
      <p:sp>
        <p:nvSpPr>
          <p:cNvPr id="13316" name="Text Box 4"/>
          <p:cNvSpPr txBox="1">
            <a:spLocks noChangeArrowheads="1"/>
          </p:cNvSpPr>
          <p:nvPr/>
        </p:nvSpPr>
        <p:spPr bwMode="auto">
          <a:xfrm>
            <a:off x="4800600" y="3810000"/>
            <a:ext cx="1676400" cy="304800"/>
          </a:xfrm>
          <a:prstGeom prst="rect">
            <a:avLst/>
          </a:prstGeom>
          <a:noFill/>
          <a:ln w="9525">
            <a:noFill/>
            <a:miter lim="800000"/>
            <a:headEnd/>
            <a:tailEnd/>
          </a:ln>
          <a:effectLst/>
        </p:spPr>
        <p:txBody>
          <a:bodyPr>
            <a:spAutoFit/>
          </a:bodyPr>
          <a:lstStyle/>
          <a:p>
            <a:pPr>
              <a:spcBef>
                <a:spcPct val="50000"/>
              </a:spcBef>
            </a:pPr>
            <a:endParaRPr lang="en-US" sz="1400"/>
          </a:p>
        </p:txBody>
      </p:sp>
      <p:sp>
        <p:nvSpPr>
          <p:cNvPr id="13317" name="Text Box 5"/>
          <p:cNvSpPr txBox="1">
            <a:spLocks noChangeArrowheads="1"/>
          </p:cNvSpPr>
          <p:nvPr/>
        </p:nvSpPr>
        <p:spPr bwMode="auto">
          <a:xfrm>
            <a:off x="4495800" y="3886200"/>
            <a:ext cx="1066800" cy="517525"/>
          </a:xfrm>
          <a:prstGeom prst="rect">
            <a:avLst/>
          </a:prstGeom>
          <a:solidFill>
            <a:srgbClr val="FFFF00"/>
          </a:solidFill>
          <a:ln w="9525">
            <a:noFill/>
            <a:miter lim="800000"/>
            <a:headEnd/>
            <a:tailEnd/>
          </a:ln>
          <a:effectLst/>
        </p:spPr>
        <p:txBody>
          <a:bodyPr>
            <a:spAutoFit/>
          </a:bodyPr>
          <a:lstStyle/>
          <a:p>
            <a:pPr>
              <a:spcBef>
                <a:spcPct val="50000"/>
              </a:spcBef>
            </a:pPr>
            <a:r>
              <a:rPr lang="en-US" sz="1400" b="1" dirty="0"/>
              <a:t>Enforces the Law</a:t>
            </a:r>
          </a:p>
        </p:txBody>
      </p:sp>
      <p:sp>
        <p:nvSpPr>
          <p:cNvPr id="13318" name="Text Box 6"/>
          <p:cNvSpPr txBox="1">
            <a:spLocks noChangeArrowheads="1"/>
          </p:cNvSpPr>
          <p:nvPr/>
        </p:nvSpPr>
        <p:spPr bwMode="auto">
          <a:xfrm>
            <a:off x="7010400" y="1143000"/>
            <a:ext cx="1066800" cy="630942"/>
          </a:xfrm>
          <a:prstGeom prst="rect">
            <a:avLst/>
          </a:prstGeom>
          <a:solidFill>
            <a:srgbClr val="FFFF00"/>
          </a:solidFill>
          <a:ln w="9525">
            <a:noFill/>
            <a:miter lim="800000"/>
            <a:headEnd/>
            <a:tailEnd/>
          </a:ln>
          <a:effectLst/>
        </p:spPr>
        <p:txBody>
          <a:bodyPr>
            <a:spAutoFit/>
          </a:bodyPr>
          <a:lstStyle/>
          <a:p>
            <a:pPr>
              <a:spcBef>
                <a:spcPct val="50000"/>
              </a:spcBef>
            </a:pPr>
            <a:r>
              <a:rPr lang="en-US" sz="1400" b="1" smtClean="0"/>
              <a:t>Interprets </a:t>
            </a:r>
            <a:endParaRPr lang="en-US" sz="1400" b="1" dirty="0"/>
          </a:p>
          <a:p>
            <a:pPr>
              <a:spcBef>
                <a:spcPct val="50000"/>
              </a:spcBef>
            </a:pPr>
            <a:r>
              <a:rPr lang="en-US" sz="1400" b="1" dirty="0"/>
              <a:t>the Laws</a:t>
            </a:r>
          </a:p>
        </p:txBody>
      </p:sp>
      <p:sp>
        <p:nvSpPr>
          <p:cNvPr id="10" name="TextBox 9"/>
          <p:cNvSpPr txBox="1"/>
          <p:nvPr/>
        </p:nvSpPr>
        <p:spPr>
          <a:xfrm>
            <a:off x="304800" y="5934670"/>
            <a:ext cx="1676400" cy="923330"/>
          </a:xfrm>
          <a:prstGeom prst="rect">
            <a:avLst/>
          </a:prstGeom>
          <a:solidFill>
            <a:srgbClr val="8AFEE0"/>
          </a:solidFill>
          <a:ln>
            <a:solidFill>
              <a:schemeClr val="tx1"/>
            </a:solidFill>
          </a:ln>
        </p:spPr>
        <p:txBody>
          <a:bodyPr wrap="square" rtlCol="0">
            <a:spAutoFit/>
          </a:bodyPr>
          <a:lstStyle/>
          <a:p>
            <a:r>
              <a:rPr lang="en-US" dirty="0" smtClean="0"/>
              <a:t>435</a:t>
            </a:r>
          </a:p>
          <a:p>
            <a:r>
              <a:rPr lang="en-US" dirty="0" smtClean="0"/>
              <a:t>1 to 500,000 ratio</a:t>
            </a:r>
            <a:endParaRPr lang="en-US" dirty="0"/>
          </a:p>
        </p:txBody>
      </p:sp>
      <p:sp>
        <p:nvSpPr>
          <p:cNvPr id="11" name="TextBox 10"/>
          <p:cNvSpPr txBox="1"/>
          <p:nvPr/>
        </p:nvSpPr>
        <p:spPr>
          <a:xfrm>
            <a:off x="1981200" y="5934670"/>
            <a:ext cx="1066800" cy="923330"/>
          </a:xfrm>
          <a:prstGeom prst="rect">
            <a:avLst/>
          </a:prstGeom>
          <a:solidFill>
            <a:srgbClr val="8AFEE0"/>
          </a:solidFill>
          <a:ln>
            <a:solidFill>
              <a:schemeClr val="tx1"/>
            </a:solidFill>
          </a:ln>
        </p:spPr>
        <p:txBody>
          <a:bodyPr wrap="square" rtlCol="0">
            <a:spAutoFit/>
          </a:bodyPr>
          <a:lstStyle/>
          <a:p>
            <a:r>
              <a:rPr lang="en-US" dirty="0" smtClean="0"/>
              <a:t>100</a:t>
            </a:r>
          </a:p>
          <a:p>
            <a:endParaRPr lang="en-US" dirty="0"/>
          </a:p>
          <a:p>
            <a:endParaRPr lang="en-US" dirty="0"/>
          </a:p>
        </p:txBody>
      </p:sp>
      <p:cxnSp>
        <p:nvCxnSpPr>
          <p:cNvPr id="13" name="Straight Connector 12"/>
          <p:cNvCxnSpPr/>
          <p:nvPr/>
        </p:nvCxnSpPr>
        <p:spPr>
          <a:xfrm>
            <a:off x="304800" y="4953000"/>
            <a:ext cx="2819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2552700" y="5448300"/>
            <a:ext cx="990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flipH="1" flipV="1">
            <a:off x="1485900" y="5448300"/>
            <a:ext cx="990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3962400" y="5105400"/>
            <a:ext cx="20574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4419600" y="5791200"/>
            <a:ext cx="1143000" cy="369332"/>
          </a:xfrm>
          <a:prstGeom prst="rect">
            <a:avLst/>
          </a:prstGeom>
          <a:noFill/>
        </p:spPr>
        <p:txBody>
          <a:bodyPr wrap="square" rtlCol="0">
            <a:spAutoFit/>
          </a:bodyPr>
          <a:lstStyle/>
          <a:p>
            <a:r>
              <a:rPr lang="en-US" b="1" dirty="0"/>
              <a:t>C</a:t>
            </a:r>
            <a:r>
              <a:rPr lang="en-US" b="1" dirty="0" smtClean="0"/>
              <a:t>abinet</a:t>
            </a:r>
            <a:endParaRPr lang="en-US" b="1" dirty="0"/>
          </a:p>
        </p:txBody>
      </p:sp>
      <p:sp>
        <p:nvSpPr>
          <p:cNvPr id="20" name="TextBox 19"/>
          <p:cNvSpPr txBox="1"/>
          <p:nvPr/>
        </p:nvSpPr>
        <p:spPr>
          <a:xfrm>
            <a:off x="4419600" y="6519446"/>
            <a:ext cx="1219200" cy="307777"/>
          </a:xfrm>
          <a:prstGeom prst="rect">
            <a:avLst/>
          </a:prstGeom>
          <a:noFill/>
        </p:spPr>
        <p:txBody>
          <a:bodyPr wrap="square" rtlCol="0">
            <a:spAutoFit/>
          </a:bodyPr>
          <a:lstStyle/>
          <a:p>
            <a:r>
              <a:rPr lang="en-US" sz="1400" dirty="0" smtClean="0"/>
              <a:t>Sec. of Ed.</a:t>
            </a:r>
            <a:endParaRPr lang="en-US" sz="1400" dirty="0"/>
          </a:p>
        </p:txBody>
      </p:sp>
      <p:sp>
        <p:nvSpPr>
          <p:cNvPr id="21" name="TextBox 20"/>
          <p:cNvSpPr txBox="1"/>
          <p:nvPr/>
        </p:nvSpPr>
        <p:spPr>
          <a:xfrm>
            <a:off x="4114800" y="5334000"/>
            <a:ext cx="1371600" cy="523220"/>
          </a:xfrm>
          <a:prstGeom prst="rect">
            <a:avLst/>
          </a:prstGeom>
          <a:noFill/>
        </p:spPr>
        <p:txBody>
          <a:bodyPr wrap="square" rtlCol="0">
            <a:spAutoFit/>
          </a:bodyPr>
          <a:lstStyle/>
          <a:p>
            <a:r>
              <a:rPr lang="en-US" sz="1400" dirty="0" smtClean="0"/>
              <a:t>Sec. of Defense</a:t>
            </a:r>
            <a:endParaRPr lang="en-US" sz="1400" dirty="0"/>
          </a:p>
        </p:txBody>
      </p:sp>
      <p:sp>
        <p:nvSpPr>
          <p:cNvPr id="22" name="TextBox 21"/>
          <p:cNvSpPr txBox="1"/>
          <p:nvPr/>
        </p:nvSpPr>
        <p:spPr>
          <a:xfrm>
            <a:off x="5257800" y="5410200"/>
            <a:ext cx="990600" cy="523220"/>
          </a:xfrm>
          <a:prstGeom prst="rect">
            <a:avLst/>
          </a:prstGeom>
          <a:noFill/>
        </p:spPr>
        <p:txBody>
          <a:bodyPr wrap="square" rtlCol="0">
            <a:spAutoFit/>
          </a:bodyPr>
          <a:lstStyle/>
          <a:p>
            <a:r>
              <a:rPr lang="en-US" sz="1400" dirty="0" smtClean="0"/>
              <a:t>Sec. of State</a:t>
            </a:r>
            <a:endParaRPr lang="en-US" sz="1400" dirty="0"/>
          </a:p>
        </p:txBody>
      </p:sp>
      <p:sp>
        <p:nvSpPr>
          <p:cNvPr id="23" name="TextBox 22"/>
          <p:cNvSpPr txBox="1"/>
          <p:nvPr/>
        </p:nvSpPr>
        <p:spPr>
          <a:xfrm>
            <a:off x="6248400" y="5105400"/>
            <a:ext cx="2895600" cy="369332"/>
          </a:xfrm>
          <a:prstGeom prst="rect">
            <a:avLst/>
          </a:prstGeom>
          <a:noFill/>
        </p:spPr>
        <p:txBody>
          <a:bodyPr wrap="square" rtlCol="0">
            <a:spAutoFit/>
          </a:bodyPr>
          <a:lstStyle/>
          <a:p>
            <a:r>
              <a:rPr lang="en-US" dirty="0" smtClean="0"/>
              <a:t>9 Justices serve for life</a:t>
            </a:r>
            <a:endParaRPr lang="en-US" dirty="0"/>
          </a:p>
        </p:txBody>
      </p:sp>
      <p:sp>
        <p:nvSpPr>
          <p:cNvPr id="24" name="TextBox 23"/>
          <p:cNvSpPr txBox="1"/>
          <p:nvPr/>
        </p:nvSpPr>
        <p:spPr>
          <a:xfrm>
            <a:off x="6324600" y="5486400"/>
            <a:ext cx="1219200" cy="1477328"/>
          </a:xfrm>
          <a:prstGeom prst="rect">
            <a:avLst/>
          </a:prstGeom>
          <a:solidFill>
            <a:srgbClr val="8AFEE0"/>
          </a:solidFill>
          <a:ln>
            <a:solidFill>
              <a:schemeClr val="tx1"/>
            </a:solidFill>
          </a:ln>
        </p:spPr>
        <p:txBody>
          <a:bodyPr wrap="square" rtlCol="0">
            <a:spAutoFit/>
          </a:bodyPr>
          <a:lstStyle/>
          <a:p>
            <a:r>
              <a:rPr lang="en-US" dirty="0" smtClean="0"/>
              <a:t>District</a:t>
            </a:r>
          </a:p>
          <a:p>
            <a:r>
              <a:rPr lang="en-US" dirty="0" smtClean="0"/>
              <a:t>Court</a:t>
            </a:r>
          </a:p>
          <a:p>
            <a:endParaRPr lang="en-US" dirty="0"/>
          </a:p>
          <a:p>
            <a:endParaRPr lang="en-US" dirty="0" smtClean="0"/>
          </a:p>
          <a:p>
            <a:endParaRPr lang="en-US" dirty="0" smtClean="0"/>
          </a:p>
        </p:txBody>
      </p:sp>
      <p:sp>
        <p:nvSpPr>
          <p:cNvPr id="25" name="TextBox 24"/>
          <p:cNvSpPr txBox="1"/>
          <p:nvPr/>
        </p:nvSpPr>
        <p:spPr>
          <a:xfrm>
            <a:off x="7543800" y="5486400"/>
            <a:ext cx="1600200" cy="1477328"/>
          </a:xfrm>
          <a:prstGeom prst="rect">
            <a:avLst/>
          </a:prstGeom>
          <a:solidFill>
            <a:srgbClr val="8AFEE0"/>
          </a:solidFill>
          <a:ln>
            <a:solidFill>
              <a:schemeClr val="tx1"/>
            </a:solidFill>
          </a:ln>
        </p:spPr>
        <p:txBody>
          <a:bodyPr wrap="square" rtlCol="0">
            <a:spAutoFit/>
          </a:bodyPr>
          <a:lstStyle/>
          <a:p>
            <a:r>
              <a:rPr lang="en-US" dirty="0" smtClean="0"/>
              <a:t>Court of Appeals</a:t>
            </a:r>
          </a:p>
          <a:p>
            <a:endParaRPr lang="en-US" dirty="0"/>
          </a:p>
          <a:p>
            <a:endParaRPr lang="en-US" dirty="0" smtClean="0"/>
          </a:p>
          <a:p>
            <a:endParaRPr lang="en-US" dirty="0"/>
          </a:p>
        </p:txBody>
      </p:sp>
      <p:sp>
        <p:nvSpPr>
          <p:cNvPr id="26" name="Rectangle 25"/>
          <p:cNvSpPr/>
          <p:nvPr/>
        </p:nvSpPr>
        <p:spPr>
          <a:xfrm>
            <a:off x="3200400" y="914400"/>
            <a:ext cx="26670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990600" y="0"/>
            <a:ext cx="7302000"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Checks and Balances</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xit" presetSubtype="16" fill="hold" grpId="0" nodeType="clickEffect">
                                  <p:stCondLst>
                                    <p:cond delay="0"/>
                                  </p:stCondLst>
                                  <p:childTnLst>
                                    <p:animEffect transition="out" filter="diamond(in)">
                                      <p:cBhvr>
                                        <p:cTn id="6" dur="2000"/>
                                        <p:tgtEl>
                                          <p:spTgt spid="26"/>
                                        </p:tgtEl>
                                      </p:cBhvr>
                                    </p:animEffect>
                                    <p:set>
                                      <p:cBhvr>
                                        <p:cTn id="7" dur="1" fill="hold">
                                          <p:stCondLst>
                                            <p:cond delay="1999"/>
                                          </p:stCondLst>
                                        </p:cTn>
                                        <p:tgtEl>
                                          <p:spTgt spid="2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315"/>
                                        </p:tgtEl>
                                        <p:attrNameLst>
                                          <p:attrName>style.visibility</p:attrName>
                                        </p:attrNameLst>
                                      </p:cBhvr>
                                      <p:to>
                                        <p:strVal val="visible"/>
                                      </p:to>
                                    </p:set>
                                    <p:animEffect transition="in" filter="blinds(horizontal)">
                                      <p:cBhvr>
                                        <p:cTn id="12" dur="500"/>
                                        <p:tgtEl>
                                          <p:spTgt spid="1331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317"/>
                                        </p:tgtEl>
                                        <p:attrNameLst>
                                          <p:attrName>style.visibility</p:attrName>
                                        </p:attrNameLst>
                                      </p:cBhvr>
                                      <p:to>
                                        <p:strVal val="visible"/>
                                      </p:to>
                                    </p:set>
                                    <p:animEffect transition="in" filter="blinds(horizontal)">
                                      <p:cBhvr>
                                        <p:cTn id="17" dur="500"/>
                                        <p:tgtEl>
                                          <p:spTgt spid="1331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3318"/>
                                        </p:tgtEl>
                                        <p:attrNameLst>
                                          <p:attrName>style.visibility</p:attrName>
                                        </p:attrNameLst>
                                      </p:cBhvr>
                                      <p:to>
                                        <p:strVal val="visible"/>
                                      </p:to>
                                    </p:set>
                                    <p:animEffect transition="in" filter="blinds(horizontal)">
                                      <p:cBhvr>
                                        <p:cTn id="22" dur="500"/>
                                        <p:tgtEl>
                                          <p:spTgt spid="1331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linds(horizontal)">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linds(horizontal)">
                                      <p:cBhvr>
                                        <p:cTn id="37" dur="500"/>
                                        <p:tgtEl>
                                          <p:spTgt spid="19"/>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blinds(horizontal)">
                                      <p:cBhvr>
                                        <p:cTn id="40" dur="500"/>
                                        <p:tgtEl>
                                          <p:spTgt spid="22"/>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linds(horizontal)">
                                      <p:cBhvr>
                                        <p:cTn id="43" dur="500"/>
                                        <p:tgtEl>
                                          <p:spTgt spid="21"/>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blinds(horizontal)">
                                      <p:cBhvr>
                                        <p:cTn id="46" dur="500"/>
                                        <p:tgtEl>
                                          <p:spTgt spid="20"/>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blinds(horizontal)">
                                      <p:cBhvr>
                                        <p:cTn id="51" dur="500"/>
                                        <p:tgtEl>
                                          <p:spTgt spid="23"/>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blinds(horizontal)">
                                      <p:cBhvr>
                                        <p:cTn id="56" dur="500"/>
                                        <p:tgtEl>
                                          <p:spTgt spid="24"/>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linds(horizontal)">
                                      <p:cBhvr>
                                        <p:cTn id="59" dur="500"/>
                                        <p:tgtEl>
                                          <p:spTgt spid="25"/>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additive="base">
                                        <p:cTn id="64" dur="500" fill="hold"/>
                                        <p:tgtEl>
                                          <p:spTgt spid="27"/>
                                        </p:tgtEl>
                                        <p:attrNameLst>
                                          <p:attrName>ppt_x</p:attrName>
                                        </p:attrNameLst>
                                      </p:cBhvr>
                                      <p:tavLst>
                                        <p:tav tm="0">
                                          <p:val>
                                            <p:strVal val="#ppt_x"/>
                                          </p:val>
                                        </p:tav>
                                        <p:tav tm="100000">
                                          <p:val>
                                            <p:strVal val="#ppt_x"/>
                                          </p:val>
                                        </p:tav>
                                      </p:tavLst>
                                    </p:anim>
                                    <p:anim calcmode="lin" valueType="num">
                                      <p:cBhvr additive="base">
                                        <p:cTn id="6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animBg="1"/>
      <p:bldP spid="13317" grpId="0" animBg="1"/>
      <p:bldP spid="13318" grpId="0" animBg="1"/>
      <p:bldP spid="10" grpId="0" animBg="1"/>
      <p:bldP spid="11" grpId="0" animBg="1"/>
      <p:bldP spid="19" grpId="0"/>
      <p:bldP spid="20" grpId="0"/>
      <p:bldP spid="21" grpId="0"/>
      <p:bldP spid="22" grpId="0"/>
      <p:bldP spid="23" grpId="0"/>
      <p:bldP spid="24" grpId="0" animBg="1"/>
      <p:bldP spid="25" grpId="0" animBg="1"/>
      <p:bldP spid="26" grpId="0" animBg="1"/>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pic>
        <p:nvPicPr>
          <p:cNvPr id="14338" name="Picture 2" descr="unclesam_veto"/>
          <p:cNvPicPr>
            <a:picLocks noChangeAspect="1" noChangeArrowheads="1"/>
          </p:cNvPicPr>
          <p:nvPr/>
        </p:nvPicPr>
        <p:blipFill>
          <a:blip r:embed="rId2" cstate="print"/>
          <a:srcRect/>
          <a:stretch>
            <a:fillRect/>
          </a:stretch>
        </p:blipFill>
        <p:spPr bwMode="auto">
          <a:xfrm>
            <a:off x="-685800" y="2133600"/>
            <a:ext cx="4648200" cy="3505200"/>
          </a:xfrm>
          <a:prstGeom prst="rect">
            <a:avLst/>
          </a:prstGeom>
          <a:noFill/>
        </p:spPr>
      </p:pic>
      <p:sp>
        <p:nvSpPr>
          <p:cNvPr id="14339" name="Text Box 3"/>
          <p:cNvSpPr txBox="1">
            <a:spLocks noChangeArrowheads="1"/>
          </p:cNvSpPr>
          <p:nvPr/>
        </p:nvSpPr>
        <p:spPr bwMode="auto">
          <a:xfrm>
            <a:off x="3962400" y="2057400"/>
            <a:ext cx="4876800" cy="4359275"/>
          </a:xfrm>
          <a:prstGeom prst="rect">
            <a:avLst/>
          </a:prstGeom>
          <a:noFill/>
          <a:ln w="9525">
            <a:noFill/>
            <a:miter lim="800000"/>
            <a:headEnd/>
            <a:tailEnd/>
          </a:ln>
          <a:effectLst/>
        </p:spPr>
        <p:txBody>
          <a:bodyPr>
            <a:spAutoFit/>
          </a:bodyPr>
          <a:lstStyle/>
          <a:p>
            <a:pPr>
              <a:spcBef>
                <a:spcPct val="50000"/>
              </a:spcBef>
            </a:pPr>
            <a:r>
              <a:rPr lang="en-US" sz="2000"/>
              <a:t>If two-thirds of all the members of Congress vote "yes," the bill can still become law. The bill dies when there are not enough votes to override the President. For example, when George Bush was president, Congress tried to override his vetoes thirty-six times but was successful only once. Sometimes a president decides to do nothing. He may decide neither to sign nor veto a bill. If Congress is in session, the bill becomes law after ten days without the president's signature. Otherwise, the bill suffers a pocket veto and does not become law. </a:t>
            </a:r>
          </a:p>
        </p:txBody>
      </p:sp>
      <p:sp>
        <p:nvSpPr>
          <p:cNvPr id="14340" name="Text Box 4"/>
          <p:cNvSpPr txBox="1">
            <a:spLocks noChangeArrowheads="1"/>
          </p:cNvSpPr>
          <p:nvPr/>
        </p:nvSpPr>
        <p:spPr bwMode="auto">
          <a:xfrm>
            <a:off x="457200" y="5943600"/>
            <a:ext cx="3124200" cy="466725"/>
          </a:xfrm>
          <a:prstGeom prst="rect">
            <a:avLst/>
          </a:prstGeom>
          <a:noFill/>
          <a:ln w="9525">
            <a:solidFill>
              <a:schemeClr val="tx1"/>
            </a:solidFill>
            <a:miter lim="800000"/>
            <a:headEnd/>
            <a:tailEnd/>
          </a:ln>
          <a:effectLst/>
        </p:spPr>
        <p:txBody>
          <a:bodyPr>
            <a:spAutoFit/>
          </a:bodyPr>
          <a:lstStyle/>
          <a:p>
            <a:pPr>
              <a:spcBef>
                <a:spcPct val="50000"/>
              </a:spcBef>
            </a:pPr>
            <a:r>
              <a:rPr lang="en-US" sz="2400" b="1">
                <a:latin typeface="Times New Roman" pitchFamily="18" charset="0"/>
              </a:rPr>
              <a:t>Latin for “I Forbid!”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35" descr="4pix"/>
          <p:cNvPicPr>
            <a:picLocks noChangeAspect="1" noChangeArrowheads="1"/>
          </p:cNvPicPr>
          <p:nvPr/>
        </p:nvPicPr>
        <p:blipFill>
          <a:blip r:embed="rId2" cstate="print"/>
          <a:srcRect/>
          <a:stretch>
            <a:fillRect/>
          </a:stretch>
        </p:blipFill>
        <p:spPr bwMode="auto">
          <a:xfrm>
            <a:off x="2938463" y="3333750"/>
            <a:ext cx="3267075" cy="190500"/>
          </a:xfrm>
          <a:prstGeom prst="rect">
            <a:avLst/>
          </a:prstGeom>
          <a:noFill/>
          <a:ln w="9525">
            <a:noFill/>
            <a:miter lim="800000"/>
            <a:headEnd/>
            <a:tailEnd/>
          </a:ln>
        </p:spPr>
      </p:pic>
      <p:pic>
        <p:nvPicPr>
          <p:cNvPr id="2055" name="Picture 47" descr="August1"/>
          <p:cNvPicPr>
            <a:picLocks noChangeAspect="1" noChangeArrowheads="1"/>
          </p:cNvPicPr>
          <p:nvPr/>
        </p:nvPicPr>
        <p:blipFill>
          <a:blip r:embed="rId3" cstate="print"/>
          <a:srcRect b="23914"/>
          <a:stretch>
            <a:fillRect/>
          </a:stretch>
        </p:blipFill>
        <p:spPr bwMode="auto">
          <a:xfrm>
            <a:off x="0" y="3886200"/>
            <a:ext cx="1752600" cy="2971800"/>
          </a:xfrm>
          <a:prstGeom prst="rect">
            <a:avLst/>
          </a:prstGeom>
          <a:noFill/>
          <a:ln w="9525">
            <a:noFill/>
            <a:miter lim="800000"/>
            <a:headEnd/>
            <a:tailEnd/>
          </a:ln>
        </p:spPr>
      </p:pic>
      <p:pic>
        <p:nvPicPr>
          <p:cNvPr id="2056" name="Picture 49" descr="Image:0092 - Wien - Kunsthistorisches Museum - Gaius Julius Caesar.jpg">
            <a:hlinkClick r:id="rId4"/>
          </p:cNvPr>
          <p:cNvPicPr>
            <a:picLocks noChangeAspect="1" noChangeArrowheads="1"/>
          </p:cNvPicPr>
          <p:nvPr/>
        </p:nvPicPr>
        <p:blipFill>
          <a:blip r:embed="rId5" cstate="print"/>
          <a:srcRect l="3778" t="4666" r="9111" b="14000"/>
          <a:stretch>
            <a:fillRect/>
          </a:stretch>
        </p:blipFill>
        <p:spPr bwMode="auto">
          <a:xfrm>
            <a:off x="7002463" y="3810000"/>
            <a:ext cx="2141537" cy="3048000"/>
          </a:xfrm>
          <a:prstGeom prst="rect">
            <a:avLst/>
          </a:prstGeom>
          <a:noFill/>
          <a:ln w="9525">
            <a:noFill/>
            <a:miter lim="800000"/>
            <a:headEnd/>
            <a:tailEnd/>
          </a:ln>
        </p:spPr>
      </p:pic>
      <p:pic>
        <p:nvPicPr>
          <p:cNvPr id="2057" name="Picture 51" descr="RSC_0022"/>
          <p:cNvPicPr>
            <a:picLocks noChangeAspect="1" noChangeArrowheads="1"/>
          </p:cNvPicPr>
          <p:nvPr/>
        </p:nvPicPr>
        <p:blipFill>
          <a:blip r:embed="rId6" cstate="print"/>
          <a:srcRect r="49701"/>
          <a:stretch>
            <a:fillRect/>
          </a:stretch>
        </p:blipFill>
        <p:spPr bwMode="auto">
          <a:xfrm>
            <a:off x="1981200" y="3886200"/>
            <a:ext cx="2117725" cy="2286000"/>
          </a:xfrm>
          <a:prstGeom prst="rect">
            <a:avLst/>
          </a:prstGeom>
          <a:noFill/>
          <a:ln w="9525">
            <a:noFill/>
            <a:miter lim="800000"/>
            <a:headEnd/>
            <a:tailEnd/>
          </a:ln>
        </p:spPr>
      </p:pic>
      <p:pic>
        <p:nvPicPr>
          <p:cNvPr id="2" name="Picture 52" descr="tx1"/>
          <p:cNvPicPr>
            <a:picLocks noChangeAspect="1" noChangeArrowheads="1"/>
          </p:cNvPicPr>
          <p:nvPr/>
        </p:nvPicPr>
        <p:blipFill>
          <a:blip r:embed="rId7" cstate="print"/>
          <a:srcRect/>
          <a:stretch>
            <a:fillRect/>
          </a:stretch>
        </p:blipFill>
        <p:spPr bwMode="auto">
          <a:xfrm>
            <a:off x="4343400" y="3886200"/>
            <a:ext cx="2362200" cy="2362200"/>
          </a:xfrm>
          <a:prstGeom prst="rect">
            <a:avLst/>
          </a:prstGeom>
          <a:noFill/>
          <a:ln w="9525">
            <a:noFill/>
            <a:miter lim="800000"/>
            <a:headEnd/>
            <a:tailEnd/>
          </a:ln>
        </p:spPr>
      </p:pic>
      <p:sp>
        <p:nvSpPr>
          <p:cNvPr id="13" name="Rectangle 12"/>
          <p:cNvSpPr/>
          <p:nvPr/>
        </p:nvSpPr>
        <p:spPr>
          <a:xfrm>
            <a:off x="2068879" y="0"/>
            <a:ext cx="5006242" cy="923330"/>
          </a:xfrm>
          <a:prstGeom prst="rect">
            <a:avLst/>
          </a:prstGeom>
          <a:noFill/>
        </p:spPr>
        <p:txBody>
          <a:bodyPr>
            <a:spAutoFit/>
          </a:bodyPr>
          <a:lstStyle/>
          <a:p>
            <a:pPr algn="ctr">
              <a:defRPr/>
            </a:pPr>
            <a:r>
              <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Ancient Rome</a:t>
            </a:r>
          </a:p>
        </p:txBody>
      </p:sp>
      <p:pic>
        <p:nvPicPr>
          <p:cNvPr id="14" name="Picture 17" descr="Click map to return"/>
          <p:cNvPicPr>
            <a:picLocks noChangeAspect="1" noChangeArrowheads="1"/>
          </p:cNvPicPr>
          <p:nvPr/>
        </p:nvPicPr>
        <p:blipFill>
          <a:blip r:embed="rId8" cstate="print"/>
          <a:srcRect/>
          <a:stretch>
            <a:fillRect/>
          </a:stretch>
        </p:blipFill>
        <p:spPr bwMode="auto">
          <a:xfrm>
            <a:off x="2743200" y="762000"/>
            <a:ext cx="5943600" cy="2861733"/>
          </a:xfrm>
          <a:prstGeom prst="rect">
            <a:avLst/>
          </a:prstGeom>
          <a:noFill/>
        </p:spPr>
      </p:pic>
      <p:pic>
        <p:nvPicPr>
          <p:cNvPr id="15" name="Picture 16" descr="milestone"/>
          <p:cNvPicPr>
            <a:picLocks noChangeAspect="1" noChangeArrowheads="1"/>
          </p:cNvPicPr>
          <p:nvPr/>
        </p:nvPicPr>
        <p:blipFill>
          <a:blip r:embed="rId9" cstate="print"/>
          <a:srcRect b="9117"/>
          <a:stretch>
            <a:fillRect/>
          </a:stretch>
        </p:blipFill>
        <p:spPr bwMode="auto">
          <a:xfrm>
            <a:off x="0" y="762000"/>
            <a:ext cx="2286000" cy="28194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25817</TotalTime>
  <Words>256</Words>
  <Application>Microsoft Office PowerPoint</Application>
  <PresentationFormat>On-screen Show (4:3)</PresentationFormat>
  <Paragraphs>40</Paragraphs>
  <Slides>4</Slides>
  <Notes>0</Notes>
  <HiddenSlides>0</HiddenSlides>
  <MMClips>0</MMClips>
  <ScaleCrop>false</ScaleCrop>
  <HeadingPairs>
    <vt:vector size="4" baseType="variant">
      <vt:variant>
        <vt:lpstr>Theme</vt:lpstr>
      </vt:variant>
      <vt:variant>
        <vt:i4>2</vt:i4>
      </vt:variant>
      <vt:variant>
        <vt:lpstr>Slide Titles</vt:lpstr>
      </vt:variant>
      <vt:variant>
        <vt:i4>4</vt:i4>
      </vt:variant>
    </vt:vector>
  </HeadingPairs>
  <TitlesOfParts>
    <vt:vector size="6" baseType="lpstr">
      <vt:lpstr>Default Design</vt:lpstr>
      <vt:lpstr>1_Default Design</vt:lpstr>
      <vt:lpstr>Slide 1</vt:lpstr>
      <vt:lpstr>Slide 2</vt:lpstr>
      <vt:lpstr>Slide 3</vt:lpstr>
      <vt:lpstr>Slide 4</vt:lpstr>
    </vt:vector>
  </TitlesOfParts>
  <Company>Barbers Hill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poweruser</dc:creator>
  <cp:lastModifiedBy>poweruser</cp:lastModifiedBy>
  <cp:revision>1122</cp:revision>
  <dcterms:created xsi:type="dcterms:W3CDTF">2009-03-29T23:46:45Z</dcterms:created>
  <dcterms:modified xsi:type="dcterms:W3CDTF">2012-03-28T13:09:36Z</dcterms:modified>
</cp:coreProperties>
</file>